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Raleway"/>
      <p:regular r:id="rId16"/>
      <p:bold r:id="rId17"/>
      <p:italic r:id="rId18"/>
      <p:boldItalic r:id="rId19"/>
    </p:embeddedFont>
    <p:embeddedFont>
      <p:font typeface="Old Standard TT"/>
      <p:regular r:id="rId20"/>
      <p:bold r:id="rId21"/>
      <p:italic r:id="rId22"/>
    </p:embeddedFont>
    <p:embeddedFont>
      <p:font typeface="Roboto Mon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4CF00DE0-300E-4521-82E1-287948D30262}">
  <a:tblStyle styleId="{4CF00DE0-300E-4521-82E1-287948D3026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ldStandardTT-regular.fntdata"/><Relationship Id="rId22" Type="http://schemas.openxmlformats.org/officeDocument/2006/relationships/font" Target="fonts/OldStandardTT-italic.fntdata"/><Relationship Id="rId21" Type="http://schemas.openxmlformats.org/officeDocument/2006/relationships/font" Target="fonts/OldStandardTT-bold.fntdata"/><Relationship Id="rId24" Type="http://schemas.openxmlformats.org/officeDocument/2006/relationships/font" Target="fonts/RobotoMono-bold.fntdata"/><Relationship Id="rId23" Type="http://schemas.openxmlformats.org/officeDocument/2006/relationships/font" Target="fonts/RobotoMon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Mono-boldItalic.fntdata"/><Relationship Id="rId25" Type="http://schemas.openxmlformats.org/officeDocument/2006/relationships/font" Target="fonts/RobotoMon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603dd52463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603dd52463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603dd5246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603dd5246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603dd52463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603dd52463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603dd52463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603dd52463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603dd52463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603dd52463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603dd52463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603dd52463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603dd52463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603dd52463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60482c525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60482c525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3.png"/><Relationship Id="rId5"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23.png"/><Relationship Id="rId6"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 Id="rId4" Type="http://schemas.openxmlformats.org/officeDocument/2006/relationships/image" Target="../media/image3.png"/><Relationship Id="rId5" Type="http://schemas.openxmlformats.org/officeDocument/2006/relationships/image" Target="../media/image16.png"/><Relationship Id="rId6"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10.png"/><Relationship Id="rId7"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22.png"/><Relationship Id="rId5"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Application Integration</a:t>
            </a:r>
            <a:endParaRPr/>
          </a:p>
          <a:p>
            <a:pPr indent="0" lvl="0" marL="0" rtl="0" algn="l">
              <a:spcBef>
                <a:spcPts val="0"/>
              </a:spcBef>
              <a:spcAft>
                <a:spcPts val="0"/>
              </a:spcAft>
              <a:buNone/>
            </a:pPr>
            <a:r>
              <a:rPr lang="en" sz="2400"/>
              <a:t>(SQS, SNS, SWF, Step Functions)</a:t>
            </a:r>
            <a:endParaRPr sz="2400"/>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chemeClr val="lt1"/>
                </a:solidFill>
                <a:latin typeface="Raleway"/>
                <a:ea typeface="Raleway"/>
                <a:cs typeface="Raleway"/>
                <a:sym typeface="Raleway"/>
              </a:rPr>
              <a:t>AWS Certified Solutions Architect– Professional (SAP-C01) - </a:t>
            </a:r>
            <a:endParaRPr b="1" sz="1800">
              <a:solidFill>
                <a:schemeClr val="lt1"/>
              </a:solidFill>
              <a:latin typeface="Raleway"/>
              <a:ea typeface="Raleway"/>
              <a:cs typeface="Raleway"/>
              <a:sym typeface="Raleway"/>
            </a:endParaRPr>
          </a:p>
          <a:p>
            <a:pPr indent="0" lvl="0" marL="0" rtl="0" algn="l">
              <a:spcBef>
                <a:spcPts val="0"/>
              </a:spcBef>
              <a:spcAft>
                <a:spcPts val="0"/>
              </a:spcAft>
              <a:buNone/>
            </a:pPr>
            <a:r>
              <a:rPr b="1" lang="en" sz="1800">
                <a:solidFill>
                  <a:schemeClr val="lt1"/>
                </a:solidFill>
                <a:latin typeface="Raleway"/>
                <a:ea typeface="Raleway"/>
                <a:cs typeface="Raleway"/>
                <a:sym typeface="Raleway"/>
              </a:rPr>
              <a:t>Study notes - Sep’2019</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2164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Simple Workflow Service (SWF)</a:t>
            </a:r>
            <a:endParaRPr sz="2400"/>
          </a:p>
        </p:txBody>
      </p:sp>
      <p:pic>
        <p:nvPicPr>
          <p:cNvPr id="66" name="Google Shape;66;p14"/>
          <p:cNvPicPr preferRelativeResize="0"/>
          <p:nvPr/>
        </p:nvPicPr>
        <p:blipFill>
          <a:blip r:embed="rId3">
            <a:alphaModFix/>
          </a:blip>
          <a:stretch>
            <a:fillRect/>
          </a:stretch>
        </p:blipFill>
        <p:spPr>
          <a:xfrm>
            <a:off x="152400" y="982025"/>
            <a:ext cx="5619201" cy="760700"/>
          </a:xfrm>
          <a:prstGeom prst="rect">
            <a:avLst/>
          </a:prstGeom>
          <a:noFill/>
          <a:ln>
            <a:noFill/>
          </a:ln>
        </p:spPr>
      </p:pic>
      <p:pic>
        <p:nvPicPr>
          <p:cNvPr id="67" name="Google Shape;67;p14"/>
          <p:cNvPicPr preferRelativeResize="0"/>
          <p:nvPr/>
        </p:nvPicPr>
        <p:blipFill>
          <a:blip r:embed="rId4">
            <a:alphaModFix/>
          </a:blip>
          <a:stretch>
            <a:fillRect/>
          </a:stretch>
        </p:blipFill>
        <p:spPr>
          <a:xfrm>
            <a:off x="4220675" y="2217600"/>
            <a:ext cx="4873949" cy="1567450"/>
          </a:xfrm>
          <a:prstGeom prst="rect">
            <a:avLst/>
          </a:prstGeom>
          <a:noFill/>
          <a:ln>
            <a:noFill/>
          </a:ln>
        </p:spPr>
      </p:pic>
      <p:pic>
        <p:nvPicPr>
          <p:cNvPr id="68" name="Google Shape;68;p14"/>
          <p:cNvPicPr preferRelativeResize="0"/>
          <p:nvPr/>
        </p:nvPicPr>
        <p:blipFill>
          <a:blip r:embed="rId5">
            <a:alphaModFix/>
          </a:blip>
          <a:stretch>
            <a:fillRect/>
          </a:stretch>
        </p:blipFill>
        <p:spPr>
          <a:xfrm>
            <a:off x="152400" y="1895125"/>
            <a:ext cx="3925696" cy="3095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2164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Simple Workflow Service (SWF)</a:t>
            </a:r>
            <a:endParaRPr sz="2400"/>
          </a:p>
        </p:txBody>
      </p:sp>
      <p:pic>
        <p:nvPicPr>
          <p:cNvPr id="74" name="Google Shape;74;p15"/>
          <p:cNvPicPr preferRelativeResize="0"/>
          <p:nvPr/>
        </p:nvPicPr>
        <p:blipFill>
          <a:blip r:embed="rId3">
            <a:alphaModFix/>
          </a:blip>
          <a:stretch>
            <a:fillRect/>
          </a:stretch>
        </p:blipFill>
        <p:spPr>
          <a:xfrm>
            <a:off x="152400" y="677225"/>
            <a:ext cx="5668425" cy="2492375"/>
          </a:xfrm>
          <a:prstGeom prst="rect">
            <a:avLst/>
          </a:prstGeom>
          <a:noFill/>
          <a:ln>
            <a:noFill/>
          </a:ln>
        </p:spPr>
      </p:pic>
      <p:pic>
        <p:nvPicPr>
          <p:cNvPr id="75" name="Google Shape;75;p15"/>
          <p:cNvPicPr preferRelativeResize="0"/>
          <p:nvPr/>
        </p:nvPicPr>
        <p:blipFill>
          <a:blip r:embed="rId4">
            <a:alphaModFix/>
          </a:blip>
          <a:stretch>
            <a:fillRect/>
          </a:stretch>
        </p:blipFill>
        <p:spPr>
          <a:xfrm>
            <a:off x="5897025" y="296225"/>
            <a:ext cx="3246975" cy="2730791"/>
          </a:xfrm>
          <a:prstGeom prst="rect">
            <a:avLst/>
          </a:prstGeom>
          <a:noFill/>
          <a:ln>
            <a:noFill/>
          </a:ln>
        </p:spPr>
      </p:pic>
      <p:pic>
        <p:nvPicPr>
          <p:cNvPr id="76" name="Google Shape;76;p15"/>
          <p:cNvPicPr preferRelativeResize="0"/>
          <p:nvPr/>
        </p:nvPicPr>
        <p:blipFill>
          <a:blip r:embed="rId5">
            <a:alphaModFix/>
          </a:blip>
          <a:stretch>
            <a:fillRect/>
          </a:stretch>
        </p:blipFill>
        <p:spPr>
          <a:xfrm>
            <a:off x="152400" y="3250325"/>
            <a:ext cx="4903625" cy="1772425"/>
          </a:xfrm>
          <a:prstGeom prst="rect">
            <a:avLst/>
          </a:prstGeom>
          <a:noFill/>
          <a:ln>
            <a:noFill/>
          </a:ln>
        </p:spPr>
      </p:pic>
      <p:pic>
        <p:nvPicPr>
          <p:cNvPr id="77" name="Google Shape;77;p15"/>
          <p:cNvPicPr preferRelativeResize="0"/>
          <p:nvPr/>
        </p:nvPicPr>
        <p:blipFill>
          <a:blip r:embed="rId6">
            <a:alphaModFix/>
          </a:blip>
          <a:stretch>
            <a:fillRect/>
          </a:stretch>
        </p:blipFill>
        <p:spPr>
          <a:xfrm>
            <a:off x="5114025" y="3314425"/>
            <a:ext cx="4029974" cy="108546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00" y="2164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Simple Workflow Service (SWF) vs SQS</a:t>
            </a:r>
            <a:endParaRPr sz="2400"/>
          </a:p>
        </p:txBody>
      </p:sp>
      <p:pic>
        <p:nvPicPr>
          <p:cNvPr id="83" name="Google Shape;83;p16"/>
          <p:cNvPicPr preferRelativeResize="0"/>
          <p:nvPr/>
        </p:nvPicPr>
        <p:blipFill>
          <a:blip r:embed="rId3">
            <a:alphaModFix/>
          </a:blip>
          <a:stretch>
            <a:fillRect/>
          </a:stretch>
        </p:blipFill>
        <p:spPr>
          <a:xfrm>
            <a:off x="304800" y="982025"/>
            <a:ext cx="7421026" cy="3366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64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AWS </a:t>
            </a:r>
            <a:r>
              <a:rPr lang="en" sz="2400"/>
              <a:t>Step Functions (enhanced version of SWF)</a:t>
            </a:r>
            <a:endParaRPr sz="2400"/>
          </a:p>
        </p:txBody>
      </p:sp>
      <p:pic>
        <p:nvPicPr>
          <p:cNvPr id="89" name="Google Shape;89;p17"/>
          <p:cNvPicPr preferRelativeResize="0"/>
          <p:nvPr/>
        </p:nvPicPr>
        <p:blipFill>
          <a:blip r:embed="rId3">
            <a:alphaModFix/>
          </a:blip>
          <a:stretch>
            <a:fillRect/>
          </a:stretch>
        </p:blipFill>
        <p:spPr>
          <a:xfrm>
            <a:off x="0" y="524825"/>
            <a:ext cx="4715924" cy="2286225"/>
          </a:xfrm>
          <a:prstGeom prst="rect">
            <a:avLst/>
          </a:prstGeom>
          <a:noFill/>
          <a:ln>
            <a:noFill/>
          </a:ln>
        </p:spPr>
      </p:pic>
      <p:pic>
        <p:nvPicPr>
          <p:cNvPr id="90" name="Google Shape;90;p17"/>
          <p:cNvPicPr preferRelativeResize="0"/>
          <p:nvPr/>
        </p:nvPicPr>
        <p:blipFill>
          <a:blip r:embed="rId4">
            <a:alphaModFix/>
          </a:blip>
          <a:stretch>
            <a:fillRect/>
          </a:stretch>
        </p:blipFill>
        <p:spPr>
          <a:xfrm>
            <a:off x="4572000" y="549050"/>
            <a:ext cx="4578601" cy="2140525"/>
          </a:xfrm>
          <a:prstGeom prst="rect">
            <a:avLst/>
          </a:prstGeom>
          <a:noFill/>
          <a:ln>
            <a:noFill/>
          </a:ln>
        </p:spPr>
      </p:pic>
      <p:pic>
        <p:nvPicPr>
          <p:cNvPr id="91" name="Google Shape;91;p17"/>
          <p:cNvPicPr preferRelativeResize="0"/>
          <p:nvPr/>
        </p:nvPicPr>
        <p:blipFill>
          <a:blip r:embed="rId5">
            <a:alphaModFix/>
          </a:blip>
          <a:stretch>
            <a:fillRect/>
          </a:stretch>
        </p:blipFill>
        <p:spPr>
          <a:xfrm>
            <a:off x="0" y="2811050"/>
            <a:ext cx="4451890" cy="2286224"/>
          </a:xfrm>
          <a:prstGeom prst="rect">
            <a:avLst/>
          </a:prstGeom>
          <a:noFill/>
          <a:ln>
            <a:noFill/>
          </a:ln>
        </p:spPr>
      </p:pic>
      <p:pic>
        <p:nvPicPr>
          <p:cNvPr id="92" name="Google Shape;92;p17"/>
          <p:cNvPicPr preferRelativeResize="0"/>
          <p:nvPr/>
        </p:nvPicPr>
        <p:blipFill>
          <a:blip r:embed="rId6">
            <a:alphaModFix/>
          </a:blip>
          <a:stretch>
            <a:fillRect/>
          </a:stretch>
        </p:blipFill>
        <p:spPr>
          <a:xfrm>
            <a:off x="4664687" y="3139625"/>
            <a:ext cx="4393226" cy="1335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00" y="2164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AWS Step Functions (enhanced version of SWF)</a:t>
            </a:r>
            <a:endParaRPr sz="2400"/>
          </a:p>
        </p:txBody>
      </p:sp>
      <p:pic>
        <p:nvPicPr>
          <p:cNvPr id="98" name="Google Shape;98;p18"/>
          <p:cNvPicPr preferRelativeResize="0"/>
          <p:nvPr/>
        </p:nvPicPr>
        <p:blipFill>
          <a:blip r:embed="rId3">
            <a:alphaModFix/>
          </a:blip>
          <a:stretch>
            <a:fillRect/>
          </a:stretch>
        </p:blipFill>
        <p:spPr>
          <a:xfrm>
            <a:off x="152400" y="677225"/>
            <a:ext cx="5125150" cy="2338575"/>
          </a:xfrm>
          <a:prstGeom prst="rect">
            <a:avLst/>
          </a:prstGeom>
          <a:noFill/>
          <a:ln>
            <a:noFill/>
          </a:ln>
        </p:spPr>
      </p:pic>
      <p:pic>
        <p:nvPicPr>
          <p:cNvPr id="99" name="Google Shape;99;p18"/>
          <p:cNvPicPr preferRelativeResize="0"/>
          <p:nvPr/>
        </p:nvPicPr>
        <p:blipFill>
          <a:blip r:embed="rId4">
            <a:alphaModFix/>
          </a:blip>
          <a:stretch>
            <a:fillRect/>
          </a:stretch>
        </p:blipFill>
        <p:spPr>
          <a:xfrm>
            <a:off x="1556450" y="3015800"/>
            <a:ext cx="3907256" cy="2127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00" y="1402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AWS Rekognition</a:t>
            </a:r>
            <a:endParaRPr sz="2400"/>
          </a:p>
        </p:txBody>
      </p:sp>
      <p:pic>
        <p:nvPicPr>
          <p:cNvPr id="105" name="Google Shape;105;p19"/>
          <p:cNvPicPr preferRelativeResize="0"/>
          <p:nvPr/>
        </p:nvPicPr>
        <p:blipFill>
          <a:blip r:embed="rId3">
            <a:alphaModFix/>
          </a:blip>
          <a:stretch>
            <a:fillRect/>
          </a:stretch>
        </p:blipFill>
        <p:spPr>
          <a:xfrm>
            <a:off x="152400" y="601025"/>
            <a:ext cx="4821776" cy="2264699"/>
          </a:xfrm>
          <a:prstGeom prst="rect">
            <a:avLst/>
          </a:prstGeom>
          <a:noFill/>
          <a:ln>
            <a:noFill/>
          </a:ln>
        </p:spPr>
      </p:pic>
      <p:pic>
        <p:nvPicPr>
          <p:cNvPr id="106" name="Google Shape;106;p19"/>
          <p:cNvPicPr preferRelativeResize="0"/>
          <p:nvPr/>
        </p:nvPicPr>
        <p:blipFill>
          <a:blip r:embed="rId4">
            <a:alphaModFix/>
          </a:blip>
          <a:stretch>
            <a:fillRect/>
          </a:stretch>
        </p:blipFill>
        <p:spPr>
          <a:xfrm>
            <a:off x="152400" y="3128575"/>
            <a:ext cx="4348851" cy="1923200"/>
          </a:xfrm>
          <a:prstGeom prst="rect">
            <a:avLst/>
          </a:prstGeom>
          <a:noFill/>
          <a:ln>
            <a:noFill/>
          </a:ln>
        </p:spPr>
      </p:pic>
      <p:pic>
        <p:nvPicPr>
          <p:cNvPr id="107" name="Google Shape;107;p19"/>
          <p:cNvPicPr preferRelativeResize="0"/>
          <p:nvPr/>
        </p:nvPicPr>
        <p:blipFill>
          <a:blip r:embed="rId5">
            <a:alphaModFix/>
          </a:blip>
          <a:stretch>
            <a:fillRect/>
          </a:stretch>
        </p:blipFill>
        <p:spPr>
          <a:xfrm>
            <a:off x="4653651" y="3018124"/>
            <a:ext cx="4196488" cy="1972976"/>
          </a:xfrm>
          <a:prstGeom prst="rect">
            <a:avLst/>
          </a:prstGeom>
          <a:noFill/>
          <a:ln>
            <a:noFill/>
          </a:ln>
        </p:spPr>
      </p:pic>
      <p:pic>
        <p:nvPicPr>
          <p:cNvPr id="108" name="Google Shape;108;p19"/>
          <p:cNvPicPr preferRelativeResize="0"/>
          <p:nvPr/>
        </p:nvPicPr>
        <p:blipFill>
          <a:blip r:embed="rId6">
            <a:alphaModFix/>
          </a:blip>
          <a:stretch>
            <a:fillRect/>
          </a:stretch>
        </p:blipFill>
        <p:spPr>
          <a:xfrm>
            <a:off x="5051800" y="292000"/>
            <a:ext cx="4025300" cy="1874050"/>
          </a:xfrm>
          <a:prstGeom prst="rect">
            <a:avLst/>
          </a:prstGeom>
          <a:noFill/>
          <a:ln>
            <a:noFill/>
          </a:ln>
        </p:spPr>
      </p:pic>
      <p:sp>
        <p:nvSpPr>
          <p:cNvPr id="109" name="Google Shape;109;p19"/>
          <p:cNvSpPr txBox="1"/>
          <p:nvPr/>
        </p:nvSpPr>
        <p:spPr>
          <a:xfrm>
            <a:off x="4991100" y="-32450"/>
            <a:ext cx="17004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ld Standard TT"/>
                <a:ea typeface="Old Standard TT"/>
                <a:cs typeface="Old Standard TT"/>
                <a:sym typeface="Old Standard TT"/>
              </a:rPr>
              <a:t>Common use cases</a:t>
            </a:r>
            <a:endParaRPr b="1">
              <a:latin typeface="Old Standard TT"/>
              <a:ea typeface="Old Standard TT"/>
              <a:cs typeface="Old Standard TT"/>
              <a:sym typeface="Old Standard TT"/>
            </a:endParaRPr>
          </a:p>
        </p:txBody>
      </p:sp>
      <p:pic>
        <p:nvPicPr>
          <p:cNvPr id="110" name="Google Shape;110;p19"/>
          <p:cNvPicPr preferRelativeResize="0"/>
          <p:nvPr/>
        </p:nvPicPr>
        <p:blipFill>
          <a:blip r:embed="rId7">
            <a:alphaModFix/>
          </a:blip>
          <a:stretch>
            <a:fillRect/>
          </a:stretch>
        </p:blipFill>
        <p:spPr>
          <a:xfrm>
            <a:off x="5051800" y="2157700"/>
            <a:ext cx="3049250" cy="750500"/>
          </a:xfrm>
          <a:prstGeom prst="rect">
            <a:avLst/>
          </a:prstGeom>
          <a:noFill/>
          <a:ln>
            <a:noFill/>
          </a:ln>
        </p:spPr>
      </p:pic>
      <p:sp>
        <p:nvSpPr>
          <p:cNvPr id="111" name="Google Shape;111;p19"/>
          <p:cNvSpPr/>
          <p:nvPr/>
        </p:nvSpPr>
        <p:spPr>
          <a:xfrm>
            <a:off x="4981225" y="84675"/>
            <a:ext cx="4095900" cy="2823600"/>
          </a:xfrm>
          <a:prstGeom prst="rect">
            <a:avLst/>
          </a:prstGeom>
          <a:no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20"/>
          <p:cNvPicPr preferRelativeResize="0"/>
          <p:nvPr/>
        </p:nvPicPr>
        <p:blipFill>
          <a:blip r:embed="rId3">
            <a:alphaModFix/>
          </a:blip>
          <a:stretch>
            <a:fillRect/>
          </a:stretch>
        </p:blipFill>
        <p:spPr>
          <a:xfrm>
            <a:off x="76200" y="601025"/>
            <a:ext cx="4800599" cy="2542575"/>
          </a:xfrm>
          <a:prstGeom prst="rect">
            <a:avLst/>
          </a:prstGeom>
          <a:noFill/>
          <a:ln>
            <a:noFill/>
          </a:ln>
        </p:spPr>
      </p:pic>
      <p:sp>
        <p:nvSpPr>
          <p:cNvPr id="117" name="Google Shape;117;p20"/>
          <p:cNvSpPr txBox="1"/>
          <p:nvPr>
            <p:ph type="title"/>
          </p:nvPr>
        </p:nvSpPr>
        <p:spPr>
          <a:xfrm>
            <a:off x="311700" y="1402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AWS Rekognition</a:t>
            </a:r>
            <a:endParaRPr sz="2400"/>
          </a:p>
        </p:txBody>
      </p:sp>
      <p:pic>
        <p:nvPicPr>
          <p:cNvPr id="118" name="Google Shape;118;p20"/>
          <p:cNvPicPr preferRelativeResize="0"/>
          <p:nvPr/>
        </p:nvPicPr>
        <p:blipFill>
          <a:blip r:embed="rId4">
            <a:alphaModFix/>
          </a:blip>
          <a:stretch>
            <a:fillRect/>
          </a:stretch>
        </p:blipFill>
        <p:spPr>
          <a:xfrm>
            <a:off x="76200" y="3219800"/>
            <a:ext cx="4800600" cy="1787361"/>
          </a:xfrm>
          <a:prstGeom prst="rect">
            <a:avLst/>
          </a:prstGeom>
          <a:noFill/>
          <a:ln>
            <a:noFill/>
          </a:ln>
        </p:spPr>
      </p:pic>
      <p:pic>
        <p:nvPicPr>
          <p:cNvPr id="119" name="Google Shape;119;p20"/>
          <p:cNvPicPr preferRelativeResize="0"/>
          <p:nvPr/>
        </p:nvPicPr>
        <p:blipFill>
          <a:blip r:embed="rId5">
            <a:alphaModFix/>
          </a:blip>
          <a:stretch>
            <a:fillRect/>
          </a:stretch>
        </p:blipFill>
        <p:spPr>
          <a:xfrm>
            <a:off x="4923350" y="601025"/>
            <a:ext cx="4220651" cy="1898222"/>
          </a:xfrm>
          <a:prstGeom prst="rect">
            <a:avLst/>
          </a:prstGeom>
          <a:noFill/>
          <a:ln>
            <a:noFill/>
          </a:ln>
        </p:spPr>
      </p:pic>
      <p:graphicFrame>
        <p:nvGraphicFramePr>
          <p:cNvPr id="120" name="Google Shape;120;p20"/>
          <p:cNvGraphicFramePr/>
          <p:nvPr/>
        </p:nvGraphicFramePr>
        <p:xfrm>
          <a:off x="5451800" y="2800350"/>
          <a:ext cx="3000000" cy="3000000"/>
        </p:xfrm>
        <a:graphic>
          <a:graphicData uri="http://schemas.openxmlformats.org/drawingml/2006/table">
            <a:tbl>
              <a:tblPr>
                <a:noFill/>
                <a:tableStyleId>{4CF00DE0-300E-4521-82E1-287948D30262}</a:tableStyleId>
              </a:tblPr>
              <a:tblGrid>
                <a:gridCol w="864575"/>
                <a:gridCol w="2098800"/>
              </a:tblGrid>
              <a:tr h="262925">
                <a:tc>
                  <a:txBody>
                    <a:bodyPr/>
                    <a:lstStyle/>
                    <a:p>
                      <a:pPr indent="0" lvl="0" marL="0" rtl="0" algn="l">
                        <a:spcBef>
                          <a:spcPts val="0"/>
                        </a:spcBef>
                        <a:spcAft>
                          <a:spcPts val="0"/>
                        </a:spcAft>
                        <a:buNone/>
                      </a:pPr>
                      <a:r>
                        <a:rPr b="1" lang="en" sz="900">
                          <a:latin typeface="Roboto Mono"/>
                          <a:ea typeface="Roboto Mono"/>
                          <a:cs typeface="Roboto Mono"/>
                          <a:sym typeface="Roboto Mono"/>
                        </a:rPr>
                        <a:t>Images</a:t>
                      </a:r>
                      <a:endParaRPr b="1" sz="900">
                        <a:latin typeface="Roboto Mono"/>
                        <a:ea typeface="Roboto Mono"/>
                        <a:cs typeface="Roboto Mono"/>
                        <a:sym typeface="Roboto Mono"/>
                      </a:endParaRPr>
                    </a:p>
                  </a:txBody>
                  <a:tcPr marT="0" marB="0" marR="91425" marL="91425"/>
                </a:tc>
                <a:tc>
                  <a:txBody>
                    <a:bodyPr/>
                    <a:lstStyle/>
                    <a:p>
                      <a:pPr indent="0" lvl="0" marL="0" rtl="0" algn="l">
                        <a:spcBef>
                          <a:spcPts val="0"/>
                        </a:spcBef>
                        <a:spcAft>
                          <a:spcPts val="0"/>
                        </a:spcAft>
                        <a:buNone/>
                      </a:pPr>
                      <a:r>
                        <a:rPr b="1" lang="en" sz="900">
                          <a:solidFill>
                            <a:srgbClr val="FF0000"/>
                          </a:solidFill>
                          <a:latin typeface="Roboto Mono"/>
                          <a:ea typeface="Roboto Mono"/>
                          <a:cs typeface="Roboto Mono"/>
                          <a:sym typeface="Roboto Mono"/>
                        </a:rPr>
                        <a:t>Detect</a:t>
                      </a:r>
                      <a:r>
                        <a:rPr lang="en" sz="900">
                          <a:latin typeface="Roboto Mono"/>
                          <a:ea typeface="Roboto Mono"/>
                          <a:cs typeface="Roboto Mono"/>
                          <a:sym typeface="Roboto Mono"/>
                        </a:rPr>
                        <a:t>Labels</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DetectFaces</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RecognizeCelebrities</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DetectText</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DetectModerationLabels</a:t>
                      </a:r>
                      <a:endParaRPr sz="900">
                        <a:latin typeface="Roboto Mono"/>
                        <a:ea typeface="Roboto Mono"/>
                        <a:cs typeface="Roboto Mono"/>
                        <a:sym typeface="Roboto Mono"/>
                      </a:endParaRPr>
                    </a:p>
                  </a:txBody>
                  <a:tcPr marT="0" marB="0" marR="91425" marL="91425"/>
                </a:tc>
              </a:tr>
              <a:tr h="262925">
                <a:tc>
                  <a:txBody>
                    <a:bodyPr/>
                    <a:lstStyle/>
                    <a:p>
                      <a:pPr indent="0" lvl="0" marL="0" rtl="0" algn="l">
                        <a:spcBef>
                          <a:spcPts val="0"/>
                        </a:spcBef>
                        <a:spcAft>
                          <a:spcPts val="0"/>
                        </a:spcAft>
                        <a:buNone/>
                      </a:pPr>
                      <a:r>
                        <a:rPr b="1" lang="en" sz="900">
                          <a:latin typeface="Roboto Mono"/>
                          <a:ea typeface="Roboto Mono"/>
                          <a:cs typeface="Roboto Mono"/>
                          <a:sym typeface="Roboto Mono"/>
                        </a:rPr>
                        <a:t>Stored Video</a:t>
                      </a:r>
                      <a:endParaRPr b="1" sz="900">
                        <a:latin typeface="Roboto Mono"/>
                        <a:ea typeface="Roboto Mono"/>
                        <a:cs typeface="Roboto Mono"/>
                        <a:sym typeface="Roboto Mono"/>
                      </a:endParaRPr>
                    </a:p>
                  </a:txBody>
                  <a:tcPr marT="0" marB="0" marR="91425" marL="91425"/>
                </a:tc>
                <a:tc>
                  <a:txBody>
                    <a:bodyPr/>
                    <a:lstStyle/>
                    <a:p>
                      <a:pPr indent="0" lvl="0" marL="0" rtl="0" algn="l">
                        <a:spcBef>
                          <a:spcPts val="0"/>
                        </a:spcBef>
                        <a:spcAft>
                          <a:spcPts val="0"/>
                        </a:spcAft>
                        <a:buNone/>
                      </a:pPr>
                      <a:r>
                        <a:rPr b="1" lang="en" sz="900">
                          <a:solidFill>
                            <a:srgbClr val="FF0000"/>
                          </a:solidFill>
                          <a:latin typeface="Roboto Mono"/>
                          <a:ea typeface="Roboto Mono"/>
                          <a:cs typeface="Roboto Mono"/>
                          <a:sym typeface="Roboto Mono"/>
                        </a:rPr>
                        <a:t>Start</a:t>
                      </a:r>
                      <a:r>
                        <a:rPr lang="en" sz="900">
                          <a:latin typeface="Roboto Mono"/>
                          <a:ea typeface="Roboto Mono"/>
                          <a:cs typeface="Roboto Mono"/>
                          <a:sym typeface="Roboto Mono"/>
                        </a:rPr>
                        <a:t>LabelDetection</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StartFaceDetection</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StartPersonTracking</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StartCelebrityRecognition</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StartContentModeration</a:t>
                      </a:r>
                      <a:endParaRPr sz="900">
                        <a:latin typeface="Roboto Mono"/>
                        <a:ea typeface="Roboto Mono"/>
                        <a:cs typeface="Roboto Mono"/>
                        <a:sym typeface="Roboto Mono"/>
                      </a:endParaRPr>
                    </a:p>
                  </a:txBody>
                  <a:tcPr marT="0" marB="0" marR="91425" marL="91425"/>
                </a:tc>
              </a:tr>
              <a:tr h="262925">
                <a:tc>
                  <a:txBody>
                    <a:bodyPr/>
                    <a:lstStyle/>
                    <a:p>
                      <a:pPr indent="0" lvl="0" marL="0" rtl="0" algn="l">
                        <a:spcBef>
                          <a:spcPts val="0"/>
                        </a:spcBef>
                        <a:spcAft>
                          <a:spcPts val="0"/>
                        </a:spcAft>
                        <a:buNone/>
                      </a:pPr>
                      <a:r>
                        <a:rPr b="1" lang="en" sz="900">
                          <a:latin typeface="Roboto Mono"/>
                          <a:ea typeface="Roboto Mono"/>
                          <a:cs typeface="Roboto Mono"/>
                          <a:sym typeface="Roboto Mono"/>
                        </a:rPr>
                        <a:t>Streaming Video</a:t>
                      </a:r>
                      <a:endParaRPr b="1" sz="900">
                        <a:latin typeface="Roboto Mono"/>
                        <a:ea typeface="Roboto Mono"/>
                        <a:cs typeface="Roboto Mono"/>
                        <a:sym typeface="Roboto Mono"/>
                      </a:endParaRPr>
                    </a:p>
                  </a:txBody>
                  <a:tcPr marT="0" marB="0" marR="91425" marL="91425"/>
                </a:tc>
                <a:tc>
                  <a:txBody>
                    <a:bodyPr/>
                    <a:lstStyle/>
                    <a:p>
                      <a:pPr indent="0" lvl="0" marL="0" rtl="0" algn="l">
                        <a:spcBef>
                          <a:spcPts val="0"/>
                        </a:spcBef>
                        <a:spcAft>
                          <a:spcPts val="0"/>
                        </a:spcAft>
                        <a:buNone/>
                      </a:pPr>
                      <a:r>
                        <a:rPr b="1" lang="en" sz="900">
                          <a:solidFill>
                            <a:srgbClr val="FF0000"/>
                          </a:solidFill>
                          <a:latin typeface="Roboto Mono"/>
                          <a:ea typeface="Roboto Mono"/>
                          <a:cs typeface="Roboto Mono"/>
                          <a:sym typeface="Roboto Mono"/>
                        </a:rPr>
                        <a:t>Create</a:t>
                      </a:r>
                      <a:r>
                        <a:rPr lang="en" sz="900">
                          <a:latin typeface="Roboto Mono"/>
                          <a:ea typeface="Roboto Mono"/>
                          <a:cs typeface="Roboto Mono"/>
                          <a:sym typeface="Roboto Mono"/>
                        </a:rPr>
                        <a:t>StreamProcessor </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(face detection)</a:t>
                      </a:r>
                      <a:endParaRPr sz="900">
                        <a:latin typeface="Roboto Mono"/>
                        <a:ea typeface="Roboto Mono"/>
                        <a:cs typeface="Roboto Mono"/>
                        <a:sym typeface="Roboto Mono"/>
                      </a:endParaRPr>
                    </a:p>
                  </a:txBody>
                  <a:tcPr marT="0" marB="0" marR="91425" marL="91425"/>
                </a:tc>
              </a:tr>
            </a:tbl>
          </a:graphicData>
        </a:graphic>
      </p:graphicFrame>
      <p:sp>
        <p:nvSpPr>
          <p:cNvPr id="121" name="Google Shape;121;p20"/>
          <p:cNvSpPr txBox="1"/>
          <p:nvPr/>
        </p:nvSpPr>
        <p:spPr>
          <a:xfrm>
            <a:off x="2864550" y="15525"/>
            <a:ext cx="6279600" cy="4740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900">
                <a:solidFill>
                  <a:srgbClr val="0000FF"/>
                </a:solidFill>
                <a:latin typeface="Roboto Mono"/>
                <a:ea typeface="Roboto Mono"/>
                <a:cs typeface="Roboto Mono"/>
                <a:sym typeface="Roboto Mono"/>
              </a:rPr>
              <a:t>Image (S3 or bytes) → DetectFaces() → Response in JSON</a:t>
            </a:r>
            <a:endParaRPr sz="900">
              <a:solidFill>
                <a:srgbClr val="0000FF"/>
              </a:solidFill>
              <a:latin typeface="Roboto Mono"/>
              <a:ea typeface="Roboto Mono"/>
              <a:cs typeface="Roboto Mono"/>
              <a:sym typeface="Roboto Mono"/>
            </a:endParaRPr>
          </a:p>
          <a:p>
            <a:pPr indent="0" lvl="0" marL="0" rtl="0" algn="l">
              <a:spcBef>
                <a:spcPts val="0"/>
              </a:spcBef>
              <a:spcAft>
                <a:spcPts val="0"/>
              </a:spcAft>
              <a:buNone/>
            </a:pPr>
            <a:r>
              <a:rPr lang="en" sz="900">
                <a:solidFill>
                  <a:srgbClr val="0000FF"/>
                </a:solidFill>
                <a:latin typeface="Roboto Mono"/>
                <a:ea typeface="Roboto Mono"/>
                <a:cs typeface="Roboto Mono"/>
                <a:sym typeface="Roboto Mono"/>
              </a:rPr>
              <a:t>Stored video (S3) → StartFaceDetection() → Result to SNS topic</a:t>
            </a:r>
            <a:endParaRPr sz="900">
              <a:solidFill>
                <a:srgbClr val="0000FF"/>
              </a:solidFill>
              <a:latin typeface="Roboto Mono"/>
              <a:ea typeface="Roboto Mono"/>
              <a:cs typeface="Roboto Mono"/>
              <a:sym typeface="Roboto Mono"/>
            </a:endParaRPr>
          </a:p>
          <a:p>
            <a:pPr indent="0" lvl="0" marL="0" rtl="0" algn="l">
              <a:spcBef>
                <a:spcPts val="0"/>
              </a:spcBef>
              <a:spcAft>
                <a:spcPts val="0"/>
              </a:spcAft>
              <a:buNone/>
            </a:pPr>
            <a:r>
              <a:rPr lang="en" sz="900">
                <a:solidFill>
                  <a:srgbClr val="0000FF"/>
                </a:solidFill>
                <a:latin typeface="Roboto Mono"/>
                <a:ea typeface="Roboto Mono"/>
                <a:cs typeface="Roboto Mono"/>
                <a:sym typeface="Roboto Mono"/>
              </a:rPr>
              <a:t>Streaming video (Kinesis Video stream) → CreateStreamProcessor() → Kinesis Data stream</a:t>
            </a:r>
            <a:endParaRPr sz="900">
              <a:solidFill>
                <a:srgbClr val="0000FF"/>
              </a:solidFill>
              <a:latin typeface="Roboto Mono"/>
              <a:ea typeface="Roboto Mono"/>
              <a:cs typeface="Roboto Mono"/>
              <a:sym typeface="Roboto Mono"/>
            </a:endParaRPr>
          </a:p>
          <a:p>
            <a:pPr indent="0" lvl="0" marL="0" rtl="0" algn="l">
              <a:spcBef>
                <a:spcPts val="0"/>
              </a:spcBef>
              <a:spcAft>
                <a:spcPts val="0"/>
              </a:spcAft>
              <a:buNone/>
            </a:pPr>
            <a:r>
              <a:t/>
            </a:r>
            <a:endParaRPr sz="900">
              <a:solidFill>
                <a:srgbClr val="0000FF"/>
              </a:solidFill>
              <a:latin typeface="Roboto Mono"/>
              <a:ea typeface="Roboto Mono"/>
              <a:cs typeface="Roboto Mono"/>
              <a:sym typeface="Roboto Mon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1"/>
          <p:cNvSpPr txBox="1"/>
          <p:nvPr>
            <p:ph type="title"/>
          </p:nvPr>
        </p:nvSpPr>
        <p:spPr>
          <a:xfrm>
            <a:off x="311700" y="1402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AWS SQS</a:t>
            </a:r>
            <a:endParaRPr sz="2400"/>
          </a:p>
        </p:txBody>
      </p:sp>
      <p:pic>
        <p:nvPicPr>
          <p:cNvPr id="127" name="Google Shape;127;p21"/>
          <p:cNvPicPr preferRelativeResize="0"/>
          <p:nvPr/>
        </p:nvPicPr>
        <p:blipFill>
          <a:blip r:embed="rId3">
            <a:alphaModFix/>
          </a:blip>
          <a:stretch>
            <a:fillRect/>
          </a:stretch>
        </p:blipFill>
        <p:spPr>
          <a:xfrm>
            <a:off x="152400" y="677225"/>
            <a:ext cx="3896026" cy="1659125"/>
          </a:xfrm>
          <a:prstGeom prst="rect">
            <a:avLst/>
          </a:prstGeom>
          <a:noFill/>
          <a:ln>
            <a:noFill/>
          </a:ln>
        </p:spPr>
      </p:pic>
      <p:pic>
        <p:nvPicPr>
          <p:cNvPr id="128" name="Google Shape;128;p21"/>
          <p:cNvPicPr preferRelativeResize="0"/>
          <p:nvPr/>
        </p:nvPicPr>
        <p:blipFill>
          <a:blip r:embed="rId4">
            <a:alphaModFix/>
          </a:blip>
          <a:stretch>
            <a:fillRect/>
          </a:stretch>
        </p:blipFill>
        <p:spPr>
          <a:xfrm>
            <a:off x="4320550" y="451899"/>
            <a:ext cx="4671049" cy="4213925"/>
          </a:xfrm>
          <a:prstGeom prst="rect">
            <a:avLst/>
          </a:prstGeom>
          <a:noFill/>
          <a:ln>
            <a:noFill/>
          </a:ln>
        </p:spPr>
      </p:pic>
      <p:sp>
        <p:nvSpPr>
          <p:cNvPr id="129" name="Google Shape;129;p21"/>
          <p:cNvSpPr txBox="1"/>
          <p:nvPr/>
        </p:nvSpPr>
        <p:spPr>
          <a:xfrm>
            <a:off x="139375" y="2283550"/>
            <a:ext cx="4028400" cy="4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Standard queues - </a:t>
            </a:r>
            <a:endParaRPr>
              <a:latin typeface="Old Standard TT"/>
              <a:ea typeface="Old Standard TT"/>
              <a:cs typeface="Old Standard TT"/>
              <a:sym typeface="Old Standard TT"/>
            </a:endParaRPr>
          </a:p>
          <a:p>
            <a:pPr indent="-292100" lvl="0" marL="457200" rtl="0" algn="l">
              <a:spcBef>
                <a:spcPts val="0"/>
              </a:spcBef>
              <a:spcAft>
                <a:spcPts val="0"/>
              </a:spcAft>
              <a:buSzPts val="1000"/>
              <a:buFont typeface="Old Standard TT"/>
              <a:buChar char="-"/>
            </a:pPr>
            <a:r>
              <a:rPr lang="en" sz="1000">
                <a:latin typeface="Old Standard TT"/>
                <a:ea typeface="Old Standard TT"/>
                <a:cs typeface="Old Standard TT"/>
                <a:sym typeface="Old Standard TT"/>
              </a:rPr>
              <a:t>Order not maintained, </a:t>
            </a:r>
            <a:endParaRPr sz="1000">
              <a:latin typeface="Old Standard TT"/>
              <a:ea typeface="Old Standard TT"/>
              <a:cs typeface="Old Standard TT"/>
              <a:sym typeface="Old Standard TT"/>
            </a:endParaRPr>
          </a:p>
          <a:p>
            <a:pPr indent="-292100" lvl="0" marL="457200" rtl="0" algn="l">
              <a:spcBef>
                <a:spcPts val="0"/>
              </a:spcBef>
              <a:spcAft>
                <a:spcPts val="0"/>
              </a:spcAft>
              <a:buSzPts val="1000"/>
              <a:buFont typeface="Old Standard TT"/>
              <a:buChar char="-"/>
            </a:pPr>
            <a:r>
              <a:rPr lang="en" sz="1000">
                <a:latin typeface="Old Standard TT"/>
                <a:ea typeface="Old Standard TT"/>
                <a:cs typeface="Old Standard TT"/>
                <a:sym typeface="Old Standard TT"/>
              </a:rPr>
              <a:t>At least one delivery, </a:t>
            </a:r>
            <a:endParaRPr sz="1000">
              <a:latin typeface="Old Standard TT"/>
              <a:ea typeface="Old Standard TT"/>
              <a:cs typeface="Old Standard TT"/>
              <a:sym typeface="Old Standard TT"/>
            </a:endParaRPr>
          </a:p>
          <a:p>
            <a:pPr indent="-292100" lvl="0" marL="457200" rtl="0" algn="l">
              <a:spcBef>
                <a:spcPts val="0"/>
              </a:spcBef>
              <a:spcAft>
                <a:spcPts val="0"/>
              </a:spcAft>
              <a:buSzPts val="1000"/>
              <a:buFont typeface="Old Standard TT"/>
              <a:buChar char="-"/>
            </a:pPr>
            <a:r>
              <a:rPr lang="en" sz="1000">
                <a:latin typeface="Old Standard TT"/>
                <a:ea typeface="Old Standard TT"/>
                <a:cs typeface="Old Standard TT"/>
                <a:sym typeface="Old Standard TT"/>
              </a:rPr>
              <a:t>High throughput</a:t>
            </a:r>
            <a:endParaRPr sz="1000">
              <a:latin typeface="Old Standard TT"/>
              <a:ea typeface="Old Standard TT"/>
              <a:cs typeface="Old Standard TT"/>
              <a:sym typeface="Old Standard TT"/>
            </a:endParaRPr>
          </a:p>
          <a:p>
            <a:pPr indent="0" lvl="0" marL="0" rtl="0" algn="l">
              <a:spcBef>
                <a:spcPts val="0"/>
              </a:spcBef>
              <a:spcAft>
                <a:spcPts val="0"/>
              </a:spcAft>
              <a:buNone/>
            </a:pPr>
            <a:r>
              <a:rPr lang="en">
                <a:latin typeface="Old Standard TT"/>
                <a:ea typeface="Old Standard TT"/>
                <a:cs typeface="Old Standard TT"/>
                <a:sym typeface="Old Standard TT"/>
              </a:rPr>
              <a:t>FIFO queues</a:t>
            </a:r>
            <a:endParaRPr>
              <a:latin typeface="Old Standard TT"/>
              <a:ea typeface="Old Standard TT"/>
              <a:cs typeface="Old Standard TT"/>
              <a:sym typeface="Old Standard TT"/>
            </a:endParaRPr>
          </a:p>
          <a:p>
            <a:pPr indent="-292100" lvl="0" marL="457200" rtl="0" algn="l">
              <a:spcBef>
                <a:spcPts val="0"/>
              </a:spcBef>
              <a:spcAft>
                <a:spcPts val="0"/>
              </a:spcAft>
              <a:buSzPts val="1000"/>
              <a:buFont typeface="Old Standard TT"/>
              <a:buChar char="-"/>
            </a:pPr>
            <a:r>
              <a:rPr lang="en" sz="1000">
                <a:latin typeface="Old Standard TT"/>
                <a:ea typeface="Old Standard TT"/>
                <a:cs typeface="Old Standard TT"/>
                <a:sym typeface="Old Standard TT"/>
              </a:rPr>
              <a:t>Message Order maintained (</a:t>
            </a:r>
            <a:r>
              <a:rPr b="1" lang="en" sz="1000">
                <a:latin typeface="Old Standard TT"/>
                <a:ea typeface="Old Standard TT"/>
                <a:cs typeface="Old Standard TT"/>
                <a:sym typeface="Old Standard TT"/>
              </a:rPr>
              <a:t>within message group and within 5-minute dedup interval</a:t>
            </a:r>
            <a:r>
              <a:rPr lang="en" sz="1000">
                <a:latin typeface="Old Standard TT"/>
                <a:ea typeface="Old Standard TT"/>
                <a:cs typeface="Old Standard TT"/>
                <a:sym typeface="Old Standard TT"/>
              </a:rPr>
              <a:t>), </a:t>
            </a:r>
            <a:endParaRPr sz="1000">
              <a:latin typeface="Old Standard TT"/>
              <a:ea typeface="Old Standard TT"/>
              <a:cs typeface="Old Standard TT"/>
              <a:sym typeface="Old Standard TT"/>
            </a:endParaRPr>
          </a:p>
          <a:p>
            <a:pPr indent="-292100" lvl="0" marL="457200" rtl="0" algn="l">
              <a:spcBef>
                <a:spcPts val="0"/>
              </a:spcBef>
              <a:spcAft>
                <a:spcPts val="0"/>
              </a:spcAft>
              <a:buSzPts val="1000"/>
              <a:buFont typeface="Old Standard TT"/>
              <a:buChar char="-"/>
            </a:pPr>
            <a:r>
              <a:rPr lang="en" sz="1000">
                <a:latin typeface="Old Standard TT"/>
                <a:ea typeface="Old Standard TT"/>
                <a:cs typeface="Old Standard TT"/>
                <a:sym typeface="Old Standard TT"/>
              </a:rPr>
              <a:t>Exact once delivery (</a:t>
            </a:r>
            <a:r>
              <a:rPr b="1" lang="en" sz="1000">
                <a:latin typeface="Old Standard TT"/>
                <a:ea typeface="Old Standard TT"/>
                <a:cs typeface="Old Standard TT"/>
                <a:sym typeface="Old Standard TT"/>
              </a:rPr>
              <a:t>No duplicates, provide msg dedup id</a:t>
            </a:r>
            <a:r>
              <a:rPr lang="en" sz="1000">
                <a:latin typeface="Old Standard TT"/>
                <a:ea typeface="Old Standard TT"/>
                <a:cs typeface="Old Standard TT"/>
                <a:sym typeface="Old Standard TT"/>
              </a:rPr>
              <a:t>)</a:t>
            </a:r>
            <a:endParaRPr sz="1000">
              <a:latin typeface="Old Standard TT"/>
              <a:ea typeface="Old Standard TT"/>
              <a:cs typeface="Old Standard TT"/>
              <a:sym typeface="Old Standard TT"/>
            </a:endParaRPr>
          </a:p>
          <a:p>
            <a:pPr indent="-292100" lvl="0" marL="457200" rtl="0" algn="l">
              <a:spcBef>
                <a:spcPts val="0"/>
              </a:spcBef>
              <a:spcAft>
                <a:spcPts val="0"/>
              </a:spcAft>
              <a:buSzPts val="1000"/>
              <a:buFont typeface="Old Standard TT"/>
              <a:buChar char="-"/>
            </a:pPr>
            <a:r>
              <a:rPr lang="en" sz="1000">
                <a:latin typeface="Old Standard TT"/>
                <a:ea typeface="Old Standard TT"/>
                <a:cs typeface="Old Standard TT"/>
                <a:sym typeface="Old Standard TT"/>
              </a:rPr>
              <a:t>Throughput limited (300 TPS per Api)</a:t>
            </a:r>
            <a:endParaRPr sz="1000">
              <a:latin typeface="Old Standard TT"/>
              <a:ea typeface="Old Standard TT"/>
              <a:cs typeface="Old Standard TT"/>
              <a:sym typeface="Old Standard TT"/>
            </a:endParaRPr>
          </a:p>
          <a:p>
            <a:pPr indent="0" lvl="0" marL="0" rtl="0" algn="l">
              <a:spcBef>
                <a:spcPts val="0"/>
              </a:spcBef>
              <a:spcAft>
                <a:spcPts val="0"/>
              </a:spcAft>
              <a:buNone/>
            </a:pPr>
            <a:r>
              <a:rPr lang="en" sz="900">
                <a:solidFill>
                  <a:srgbClr val="444444"/>
                </a:solidFill>
                <a:highlight>
                  <a:srgbClr val="FFFFFF"/>
                </a:highlight>
                <a:latin typeface="Roboto Mono"/>
                <a:ea typeface="Roboto Mono"/>
                <a:cs typeface="Roboto Mono"/>
                <a:sym typeface="Roboto Mono"/>
              </a:rPr>
              <a:t>Messages are ordered based on message group ID. If multiple hosts (or different threads on the same host) send messages with the same message group ID to a FIFO queue, SQS stores the messages in the order in which they arrive for processing. To ensure that SQS preserves the order in which messages are sent and received, ensure that each producer uses a unique message group ID to send all its messages.</a:t>
            </a:r>
            <a:endParaRPr sz="900">
              <a:latin typeface="Roboto Mono"/>
              <a:ea typeface="Roboto Mono"/>
              <a:cs typeface="Roboto Mono"/>
              <a:sym typeface="Roboto Mono"/>
            </a:endParaRPr>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